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84" r:id="rId3"/>
    <p:sldId id="263" r:id="rId4"/>
    <p:sldId id="265" r:id="rId5"/>
    <p:sldId id="267" r:id="rId6"/>
    <p:sldId id="278" r:id="rId7"/>
    <p:sldId id="279" r:id="rId8"/>
    <p:sldId id="269" r:id="rId9"/>
    <p:sldId id="277" r:id="rId10"/>
    <p:sldId id="274" r:id="rId11"/>
    <p:sldId id="260" r:id="rId12"/>
    <p:sldId id="28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9CE81B-CF8D-43E5-A11A-A385D688F03E}" v="1301" dt="2021-11-28T14:17:47.5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2877" autoAdjust="0"/>
  </p:normalViewPr>
  <p:slideViewPr>
    <p:cSldViewPr snapToGrid="0">
      <p:cViewPr varScale="1">
        <p:scale>
          <a:sx n="58" d="100"/>
          <a:sy n="58" d="100"/>
        </p:scale>
        <p:origin x="704" y="36"/>
      </p:cViewPr>
      <p:guideLst/>
    </p:cSldViewPr>
  </p:slideViewPr>
  <p:outlineViewPr>
    <p:cViewPr>
      <p:scale>
        <a:sx n="33" d="100"/>
        <a:sy n="33" d="100"/>
      </p:scale>
      <p:origin x="0" y="-1457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91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D086E5-81FF-4872-AC2A-2A2ED65DB7B3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551804-B03F-4EDE-94B5-2D32947F9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81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2F3B-234D-4158-AC54-5C7A10003B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00E590-3047-4F86-868C-6FC42BFBC6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C4EF-58F6-4726-B2D1-851D85436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9A392-99F5-4392-AA6B-F4A26AA2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6E229-8E56-4B64-BB3D-CE25C70F6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9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044BF-3310-454F-8CDD-A1004F040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7DA6E4-3136-41AF-9808-02E54D69AC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37B62-865F-4ED2-9617-EED3903A8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A942A-D7C5-49AF-9E5C-90C7CCEE3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7704C-006F-498F-BF5B-BF33B357A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85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F47F69-9FFD-4E35-8EFD-39D381D0D8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669E37-37CE-4C34-89E4-EF1DD34D58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3B757-F1BA-436D-9764-3B75412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96EC7-42F6-415B-9B07-5A9EF48AB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1F316-48B4-4A2D-AF7F-18B90661F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00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24E4A-4CA1-4510-874F-98314E8EB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3737B-3788-45D6-A417-62A1CFA91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59B27-EF45-4D01-8DD7-EE8921113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0C36A-2ED2-434C-96BC-8943F4831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9F7A6-0391-4FC1-9A45-E7A745EEA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5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395C8-5D0C-44D1-B88A-2FF04CFF3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40571-BE8F-471F-B825-E950300E8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BE69E-FC1E-4D27-B26D-4716E568C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474D9-38E3-48ED-98F4-AAE1AB471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0EF5B-03B9-464F-A50A-699D3F632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72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49EC-BE83-4ACB-A6B9-6DBA6AAC4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92EF7-4141-4F37-834F-E75E92E01D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588B8B-00EA-438B-8723-273822BCD6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11D544-3750-4A58-851C-7071D29E5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0EEE1A-FB87-49EC-A5B0-A14379AC3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A9A11D-A2D7-42DC-93D6-6E285F818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4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EDEA8-EDC1-4837-80B4-71C5F14F9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ADD9E-6BBD-4F3B-85D4-82BBDF018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7961F-44D0-4418-A144-368B58309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7AA2DE-3C0F-447C-B497-345FFD78E2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D385BB-D01F-4E3A-8859-1BE9C8C1B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1FD657-C45B-4A73-BC2C-D2678CEFF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F14894-DE1D-4D77-9824-05DFA2918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2F367C-79F3-4469-A2E1-644BE065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58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E59AA-931C-46EB-AEEC-E9F941539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D72273-7DA4-46DC-9CB5-6E85E8F25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7FF071-C7C3-495E-A7DE-AA2C64FAA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DE94E-00A5-4D98-B357-D5BEC4FB9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992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C30EAA-B098-4364-819F-F64165249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8F2870-D784-49C0-97CE-89619B607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CB4E0C-0A28-4F89-8CFC-0BC90B27C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270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C7C96-0E6F-447B-8D1C-F94BEF409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9F9A1-2E57-45F4-A6F4-019B655A6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204C3A-24E5-4013-88EC-37ACD92F8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D82DD-E6B4-4DE0-9ED2-AFC87AD2D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284D5-87D7-4351-8897-76137219D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B8910-F3B7-46AA-8391-DDF0CF2DC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84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3407-979D-43DE-839C-42176DD58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DCE363-E1BC-4EF5-AC4A-787A546F14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2079FA-1946-4BED-8895-EE98034AC9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59C412-CDB1-4BA1-881A-0D0FC1E3C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15751-D871-4F7F-87FE-EE1810F09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B0E884-00C7-4FCD-B33F-130BC9E25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46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D22BC6-2EE4-43DD-89ED-E79D79E0C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548C9-013E-4955-BA89-F3E21A58B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8CAC6-5D72-49C3-8877-B93E73DAA3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46C97-36F5-4A7E-AB93-31B9A039ABB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F7B86-0394-4DC0-8A86-6798880A69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7AC9D-B7F0-482C-9BB5-E3D362A16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A6241-3B5A-4218-A4DB-54D042577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2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hashi@iitrpr.ac.i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yberbotics.com/" TargetMode="External"/><Relationship Id="rId2" Type="http://schemas.openxmlformats.org/officeDocument/2006/relationships/hyperlink" Target="https://www.researchgate.net/figure/Deep-Reinforcement-Learning-13_fig2_335109551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C2BA5-7B1D-4776-BD36-402AA27AD7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Learning Safe Cooperative Policies in Autonomous Multi-UAV Navigation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7DD59F-81A6-427C-BA6F-4DCDA58BDA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10800000" flipV="1">
            <a:off x="290462" y="189651"/>
            <a:ext cx="2467076" cy="1865423"/>
          </a:xfrm>
        </p:spPr>
        <p:txBody>
          <a:bodyPr numCol="1">
            <a:normAutofit/>
          </a:bodyPr>
          <a:lstStyle/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2B5724-104E-4DF8-9090-04E42270F355}"/>
              </a:ext>
            </a:extLst>
          </p:cNvPr>
          <p:cNvSpPr txBox="1"/>
          <p:nvPr/>
        </p:nvSpPr>
        <p:spPr>
          <a:xfrm>
            <a:off x="6096000" y="3602038"/>
            <a:ext cx="457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Shashi Shekhar Jha</a:t>
            </a:r>
          </a:p>
          <a:p>
            <a:pPr algn="ctr"/>
            <a:r>
              <a:rPr lang="en-US" dirty="0"/>
              <a:t>Indian Institute of Technology Ropar</a:t>
            </a:r>
          </a:p>
          <a:p>
            <a:pPr algn="ctr"/>
            <a:r>
              <a:rPr lang="en-US" dirty="0">
                <a:hlinkClick r:id="rId2"/>
              </a:rPr>
              <a:t>shashi@iitrpr.ac.in</a:t>
            </a:r>
            <a:endParaRPr lang="en-US" dirty="0"/>
          </a:p>
          <a:p>
            <a:pPr algn="ctr"/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08ECA8-3096-43C3-B7DB-B82DDEC4BE7C}"/>
              </a:ext>
            </a:extLst>
          </p:cNvPr>
          <p:cNvSpPr txBox="1"/>
          <p:nvPr/>
        </p:nvSpPr>
        <p:spPr>
          <a:xfrm>
            <a:off x="1959429" y="3602038"/>
            <a:ext cx="457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Arshdeep Singh</a:t>
            </a:r>
          </a:p>
          <a:p>
            <a:pPr algn="ctr"/>
            <a:r>
              <a:rPr lang="en-US" dirty="0"/>
              <a:t>Indian Institute of Technology Ropar</a:t>
            </a:r>
          </a:p>
          <a:p>
            <a:pPr algn="ctr"/>
            <a:r>
              <a:rPr lang="en-US" dirty="0">
                <a:hlinkClick r:id="rId2"/>
              </a:rPr>
              <a:t>2019csm1001@iitrpr.ac.in</a:t>
            </a:r>
            <a:endParaRPr lang="en-US" dirty="0"/>
          </a:p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4715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04D9-3D3C-471B-82FF-B62843A7C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23E56-602B-4A39-8DFE-E6B15CD441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Mean Rewards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D4FE92-7C5B-4746-8EE7-03C614857D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Testing final policies</a:t>
            </a:r>
          </a:p>
          <a:p>
            <a:endParaRPr lang="en-US" dirty="0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AB6E1758-1490-4B85-9A88-8511DE308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47375"/>
            <a:ext cx="5181600" cy="4090737"/>
          </a:xfrm>
          <a:prstGeom prst="rect">
            <a:avLst/>
          </a:prstGeom>
        </p:spPr>
      </p:pic>
      <p:pic>
        <p:nvPicPr>
          <p:cNvPr id="8" name="Picture 7" descr="Chart, waterfall chart&#10;&#10;Description automatically generated">
            <a:extLst>
              <a:ext uri="{FF2B5EF4-FFF2-40B4-BE49-F238E27FC236}">
                <a16:creationId xmlns:a16="http://schemas.microsoft.com/office/drawing/2014/main" id="{C25F3F29-CFC6-4FD5-AADC-88361CBC3D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958" y="2649077"/>
            <a:ext cx="4850842" cy="352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4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5792F-0FFB-4029-94AF-DCA5003BE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64C3A-A01B-4265-92F5-4C4EA8C5B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>
                <a:hlinkClick r:id="rId2"/>
              </a:rPr>
              <a:t>Deep Reinforcement Learning (researchgate.net)</a:t>
            </a:r>
            <a:r>
              <a:rPr lang="en-US" sz="2000" dirty="0"/>
              <a:t> </a:t>
            </a:r>
          </a:p>
          <a:p>
            <a:pPr marL="457200" indent="-457200">
              <a:buAutoNum type="arabicPeriod"/>
            </a:pPr>
            <a:r>
              <a:rPr lang="en-US" sz="2000" dirty="0"/>
              <a:t>R.Lowe, Y.Wu, A.Tamar, J.Harb, P.Abbeel, and I. Mordatch, “Multi-agent actor-critic for mixed cooperative-competitive environments,” </a:t>
            </a:r>
            <a:r>
              <a:rPr lang="en-US" sz="2000" i="1" dirty="0"/>
              <a:t>CoRR</a:t>
            </a:r>
            <a:r>
              <a:rPr lang="en-US" sz="2000" dirty="0"/>
              <a:t>,  vol.  abs/1706.02275, 2017.</a:t>
            </a:r>
          </a:p>
          <a:p>
            <a:pPr marL="457200" indent="-457200">
              <a:buAutoNum type="arabicPeriod"/>
            </a:pPr>
            <a:r>
              <a:rPr lang="en-US" sz="2000" dirty="0"/>
              <a:t>G.Dalal, K.Dvijotham, M. Vecerık, T. Hester, C.Paduraru, and Y.Tassa, “Safe exploration in continuous action spaces,” </a:t>
            </a:r>
            <a:r>
              <a:rPr lang="en-US" sz="2000" i="1" dirty="0"/>
              <a:t>CoRR</a:t>
            </a:r>
            <a:r>
              <a:rPr lang="en-US" sz="2000" dirty="0"/>
              <a:t>, vol. abs/1801.08757, 2018.</a:t>
            </a:r>
          </a:p>
          <a:p>
            <a:pPr marL="457200" indent="-457200">
              <a:buAutoNum type="arabicPeriod"/>
            </a:pPr>
            <a:r>
              <a:rPr lang="en-US" sz="2000" dirty="0"/>
              <a:t>R.Cheng, G.Orosz, R.M.Murray, and J.W.Burdick, “End-to-end safe reinforcement learning through barrier functions for safety-critical continuous control tasks,” in </a:t>
            </a:r>
            <a:r>
              <a:rPr lang="en-US" sz="2000" i="1" dirty="0"/>
              <a:t>Proceedings of the AAAI Conference on Artificial Intelligence</a:t>
            </a:r>
            <a:r>
              <a:rPr lang="en-US" sz="2000" dirty="0"/>
              <a:t>, vol. 33, 2019.</a:t>
            </a:r>
          </a:p>
          <a:p>
            <a:pPr marL="457200" indent="-457200">
              <a:buAutoNum type="arabicPeriod"/>
            </a:pPr>
            <a:r>
              <a:rPr lang="en-US" sz="2000" dirty="0"/>
              <a:t>Webots, “http://www.cyberbotics.com,” open-source Mobile Robot Simulation Software. [Online]. Available: </a:t>
            </a:r>
            <a:r>
              <a:rPr lang="en-US" sz="2000" dirty="0">
                <a:hlinkClick r:id="rId3"/>
              </a:rPr>
              <a:t>http://www.cyberbotics.com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2276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2CEB6-64B5-45B3-93B7-3F01EDCEF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267110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75FB-CD7B-4E31-8C98-CEAA7551A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CED8D-97DD-4B2A-9E68-7DD01C115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095163" cy="4351338"/>
          </a:xfrm>
        </p:spPr>
        <p:txBody>
          <a:bodyPr>
            <a:normAutofit/>
          </a:bodyPr>
          <a:lstStyle/>
          <a:p>
            <a:r>
              <a:rPr lang="en-US" dirty="0"/>
              <a:t>Multi-UAVs learning to autonomously reach their target destination through safe navigation</a:t>
            </a:r>
          </a:p>
          <a:p>
            <a:pPr lvl="1"/>
            <a:r>
              <a:rPr lang="en-US" dirty="0"/>
              <a:t>Each UAV should avoid collision with other UAVs</a:t>
            </a:r>
          </a:p>
          <a:p>
            <a:r>
              <a:rPr lang="en-US" dirty="0"/>
              <a:t>Formulated as a Multi Agent Reinforcement Learning(MARL) </a:t>
            </a:r>
            <a:r>
              <a:rPr lang="en-US" sz="2400" dirty="0"/>
              <a:t>[1] </a:t>
            </a:r>
            <a:r>
              <a:rPr lang="en-US" dirty="0"/>
              <a:t>problem</a:t>
            </a:r>
          </a:p>
          <a:p>
            <a:pPr lvl="1"/>
            <a:r>
              <a:rPr lang="en-US" dirty="0"/>
              <a:t>MARL is when we are considering various intelligent agents interacting with an environment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C90C1D-0B2C-4BED-9D8C-BB75CF390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3894" y="1825625"/>
            <a:ext cx="4309905" cy="4351338"/>
          </a:xfrm>
        </p:spPr>
        <p:txBody>
          <a:bodyPr>
            <a:normAutofit/>
          </a:bodyPr>
          <a:lstStyle/>
          <a:p>
            <a:r>
              <a:rPr lang="en-US" dirty="0"/>
              <a:t>Multi Agent scenario</a:t>
            </a:r>
          </a:p>
          <a:p>
            <a:pPr lvl="1"/>
            <a:r>
              <a:rPr lang="en-US" dirty="0"/>
              <a:t>Cooperative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036ABEF-73A5-465C-B3BD-AC3957106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94" y="3429000"/>
            <a:ext cx="4309907" cy="248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49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92499-BE06-4471-BC12-0C6222316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MADDPG </a:t>
            </a:r>
            <a:r>
              <a:rPr lang="en-US" sz="2400" dirty="0"/>
              <a:t>(Lowe et al)[2]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92B2F-52E0-43C5-BEA6-268BCDBC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3729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Multi Agent Deep Deterministic Policy Gradient</a:t>
            </a:r>
          </a:p>
          <a:p>
            <a:pPr lvl="1"/>
            <a:r>
              <a:rPr lang="en-US" dirty="0"/>
              <a:t>Centralized Critic network, Decentralized execution (multiple independent Actors), Deterministic Policy function</a:t>
            </a:r>
          </a:p>
          <a:p>
            <a:r>
              <a:rPr lang="en-US" dirty="0"/>
              <a:t>Architecture</a:t>
            </a:r>
          </a:p>
          <a:p>
            <a:pPr lvl="1"/>
            <a:r>
              <a:rPr lang="en-US" dirty="0"/>
              <a:t>An actor network for using observations for deterministic actions</a:t>
            </a:r>
          </a:p>
          <a:p>
            <a:pPr lvl="1"/>
            <a:r>
              <a:rPr lang="en-US" dirty="0"/>
              <a:t>An identical target actor network for training stability</a:t>
            </a:r>
          </a:p>
          <a:p>
            <a:pPr lvl="1"/>
            <a:r>
              <a:rPr lang="en-US" dirty="0"/>
              <a:t>A critic network that uses joint states action pairs to estimate Q-values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10A97C27-2FED-4A3B-B2B0-4F224BD7B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5490" y="2795367"/>
            <a:ext cx="3978310" cy="29495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1A0B2F-5B73-4BD8-9DC9-94F0F79712CE}"/>
              </a:ext>
            </a:extLst>
          </p:cNvPr>
          <p:cNvSpPr txBox="1"/>
          <p:nvPr/>
        </p:nvSpPr>
        <p:spPr>
          <a:xfrm>
            <a:off x="8703246" y="5560219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MADDPG[2]</a:t>
            </a:r>
          </a:p>
        </p:txBody>
      </p:sp>
    </p:spTree>
    <p:extLst>
      <p:ext uri="{BB962C8B-B14F-4D97-AF65-F5344CB8AC3E}">
        <p14:creationId xmlns:p14="http://schemas.microsoft.com/office/powerpoint/2010/main" val="569011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B8360-F2FD-4C47-91FE-46962C807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19C09-5F80-40E8-83FD-9F229C9E7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obstacle avoidance : static, dynamic</a:t>
            </a:r>
          </a:p>
          <a:p>
            <a:r>
              <a:rPr lang="en-US" dirty="0"/>
              <a:t>No safety guarantees</a:t>
            </a:r>
          </a:p>
          <a:p>
            <a:r>
              <a:rPr lang="en-US" dirty="0"/>
              <a:t>Large state space configuration</a:t>
            </a:r>
          </a:p>
          <a:p>
            <a:r>
              <a:rPr lang="en-US" dirty="0"/>
              <a:t>Techniques</a:t>
            </a:r>
          </a:p>
          <a:p>
            <a:pPr lvl="1"/>
            <a:r>
              <a:rPr lang="en-US" dirty="0"/>
              <a:t>Safety Controllers[3]</a:t>
            </a:r>
          </a:p>
          <a:p>
            <a:pPr lvl="1"/>
            <a:r>
              <a:rPr lang="en-US" dirty="0"/>
              <a:t>Control Barrier functions[4]</a:t>
            </a:r>
          </a:p>
        </p:txBody>
      </p:sp>
    </p:spTree>
    <p:extLst>
      <p:ext uri="{BB962C8B-B14F-4D97-AF65-F5344CB8AC3E}">
        <p14:creationId xmlns:p14="http://schemas.microsoft.com/office/powerpoint/2010/main" val="457754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51AD8-120E-4208-B30F-C40B9D8F4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Layer</a:t>
            </a:r>
            <a:r>
              <a:rPr lang="en-US" sz="2400" dirty="0"/>
              <a:t>(Dalal et al)[3]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BCF07C-B3BD-4416-9146-2D7DA20E80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In this work, we directly add to the policy a safety layer that analytically solves an action correction formulation per each state.</a:t>
                </a:r>
              </a:p>
              <a:p>
                <a:r>
                  <a:rPr lang="en-US" dirty="0"/>
                  <a:t>Constrained policy optimization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i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lim>
                        </m:limLow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[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𝛾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))</m:t>
                            </m:r>
                          </m:e>
                        </m:nary>
                        <m:r>
                          <a:rPr lang="en-US" i="1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func>
                  </m:oMath>
                </a14:m>
                <a:r>
                  <a:rPr lang="en-US" dirty="0"/>
                  <a:t>  where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Safety Layer addition to the original policy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Under our proposed Safe-MADDPG, instead on the action a, the safe action a* is supplied to the agent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BCF07C-B3BD-4416-9146-2D7DA20E80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8949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578CF-55CA-4377-B740-1A262145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Safe-MADDPG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78B70-3B87-4C83-8180-F577214993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Step 1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FF6108-C450-42E6-8FCA-2F710CE0AFD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Safety Network update</a:t>
            </a:r>
          </a:p>
          <a:p>
            <a:endParaRPr lang="en-US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3A5D59A-7E68-4BA5-9B02-9B5909BD9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57404"/>
            <a:ext cx="5181600" cy="2787847"/>
          </a:xfrm>
          <a:prstGeom prst="rect">
            <a:avLst/>
          </a:prstGeom>
        </p:spPr>
      </p:pic>
      <p:pic>
        <p:nvPicPr>
          <p:cNvPr id="10" name="Picture 9" descr="Text, letter&#10;&#10;Description automatically generated">
            <a:extLst>
              <a:ext uri="{FF2B5EF4-FFF2-40B4-BE49-F238E27FC236}">
                <a16:creationId xmlns:a16="http://schemas.microsoft.com/office/drawing/2014/main" id="{F6675066-2C41-443A-AB11-0BD932405C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937" y="2557404"/>
            <a:ext cx="4995863" cy="241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157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8C98-4DB1-4347-9A49-C751C41D2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Safe-MADDPG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C7662-AFA2-4F81-BFD2-E270C6D576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Step 2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23931-69D3-486D-98CB-032185771C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Next</a:t>
            </a:r>
          </a:p>
          <a:p>
            <a:endParaRPr lang="en-US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304537E-0468-4DEE-B76E-4B3FF5C8E6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56370"/>
            <a:ext cx="5181601" cy="3489847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588CCFF-CA1E-423B-993A-278F6A665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2256370"/>
            <a:ext cx="5181601" cy="3991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378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0A7F-8581-4189-8768-65679CF2C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0DA1E-1B8D-4058-A4BE-631288E38E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Multiple UAVs and their Target locations</a:t>
            </a:r>
          </a:p>
          <a:p>
            <a:r>
              <a:rPr lang="en-US" dirty="0"/>
              <a:t>UAV : DJI Mavic</a:t>
            </a:r>
          </a:p>
          <a:p>
            <a:r>
              <a:rPr lang="en-US" dirty="0"/>
              <a:t>Webots Simulation by Cyberbotics[5]</a:t>
            </a:r>
          </a:p>
          <a:p>
            <a:pPr lvl="1"/>
            <a:r>
              <a:rPr lang="en-US" dirty="0"/>
              <a:t>Real world physics engine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03C9AA-6BD4-44D3-A90A-DF731B5879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457200" lvl="1" indent="0" algn="ctr">
              <a:buNone/>
            </a:pPr>
            <a:r>
              <a:rPr lang="en-US" sz="2000" dirty="0"/>
              <a:t>Webots Environment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3DEB8C-73AF-43EF-9CE6-39785503FC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86794"/>
            <a:ext cx="539031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674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A2FE3-B166-4303-9CAF-FD6F16195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(3 UAV scenario)</a:t>
            </a:r>
          </a:p>
        </p:txBody>
      </p:sp>
      <p:pic>
        <p:nvPicPr>
          <p:cNvPr id="4" name="UAVvideo">
            <a:hlinkClick r:id="" action="ppaction://media"/>
            <a:extLst>
              <a:ext uri="{FF2B5EF4-FFF2-40B4-BE49-F238E27FC236}">
                <a16:creationId xmlns:a16="http://schemas.microsoft.com/office/drawing/2014/main" id="{877241E1-B6DF-4ED8-92C8-B519113D6CE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7293" y="1690688"/>
            <a:ext cx="8537414" cy="4802187"/>
          </a:xfrm>
        </p:spPr>
      </p:pic>
    </p:spTree>
    <p:extLst>
      <p:ext uri="{BB962C8B-B14F-4D97-AF65-F5344CB8AC3E}">
        <p14:creationId xmlns:p14="http://schemas.microsoft.com/office/powerpoint/2010/main" val="70465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485</Words>
  <Application>Microsoft Office PowerPoint</Application>
  <PresentationFormat>Widescreen</PresentationFormat>
  <Paragraphs>61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Learning Safe Cooperative Policies in Autonomous Multi-UAV Navigation</vt:lpstr>
      <vt:lpstr>Problem Formulation</vt:lpstr>
      <vt:lpstr>MADDPG (Lowe et al)[2]</vt:lpstr>
      <vt:lpstr>Issues</vt:lpstr>
      <vt:lpstr>Safety Layer(Dalal et al)[3]</vt:lpstr>
      <vt:lpstr>Safe-MADDPG</vt:lpstr>
      <vt:lpstr>Safe-MADDPG</vt:lpstr>
      <vt:lpstr>Experimentation</vt:lpstr>
      <vt:lpstr>Results (3 UAV scenario)</vt:lpstr>
      <vt:lpstr>Evaluation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Safe Cooperative Policies in Autonomous Multi-UAV Navigation</dc:title>
  <dc:creator>Singh, Arshdeep</dc:creator>
  <cp:lastModifiedBy>Singh, Arshdeep</cp:lastModifiedBy>
  <cp:revision>8</cp:revision>
  <dcterms:created xsi:type="dcterms:W3CDTF">2021-11-23T05:49:35Z</dcterms:created>
  <dcterms:modified xsi:type="dcterms:W3CDTF">2021-11-29T12:18:46Z</dcterms:modified>
</cp:coreProperties>
</file>

<file path=docProps/thumbnail.jpeg>
</file>